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  <p:sldMasterId id="214748365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60" r:id="rId5"/>
    <p:sldId id="264" r:id="rId6"/>
    <p:sldId id="265" r:id="rId7"/>
    <p:sldId id="258" r:id="rId8"/>
    <p:sldId id="259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207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BA238-CE36-3296-25C6-DB3624C38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FE139-80F5-FDFB-8F59-CD5457ECAE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8264C-8364-4FD4-BF26-6C2B9F2BB892}" type="datetimeFigureOut">
              <a:rPr lang="en-IN" smtClean="0"/>
              <a:t>09-11-2025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3DCE5-311E-3717-6C95-DDD1A8E2D2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EDB3A-94F8-B7F8-4E72-96321EC2C9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314C3-F6E6-4D3F-84BF-F57175F2BC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16868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90756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8622-A847-3104-FC07-4F53E8E09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C4848-4863-4FE3-B340-446A97956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8FD71-7E27-9E3B-FE1B-5B5AF0D4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C93C0-A7B1-7C6E-09B7-F999B9DE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51FF-C230-43AE-F230-372A4A5F8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175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5A9B-8FF1-D955-E403-66698380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252C-E6B4-61AD-9BFE-D432CDBD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F1F5D-E54B-B0BD-3C94-A2451AF4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7C143-509F-C7B1-54EE-DF625F3B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58839-8AD8-411F-1646-93C5EADE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059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8426-EC19-CE0A-18EF-BF800981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15436-B4A2-3F6B-2922-27BA607C4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6D112-8030-F9FB-1973-523779227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B3B1-815F-183F-621C-2D752E68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C612E-93DE-14E9-EED1-BC1DD68D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422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AC20-9858-5523-6E76-0CD4EDB1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BB549-F70F-B801-2077-4AFFFD299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210B0-8949-B6FD-0244-B0BE03D55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67B3-E5C7-8641-45FB-FF17D920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DD79C-9038-BCD6-17C4-A8863B6D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CED76-1DE1-D052-A22D-2E36D65D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658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DBD7-CAB7-E7D4-DF99-A4E57275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604EB-C732-6898-ADCD-EE5415FB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D8B5-3C11-0F3E-35BF-BF3842FD9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F9DD2-45A4-7E37-CA33-5F346CE7C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8646F-9AE6-D79F-5B6C-C39F4AD46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5F0FF-4304-076A-EC97-5851355C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E8CFE-290F-B8E5-3387-49F2A9E3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B95BB-1C74-2CE7-2A9F-6DFB8EB3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10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A22F-AF44-B92E-6035-8F9036B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D5325-3019-E2EE-2D25-BAD06210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B4255-9C2C-A9B6-BD28-85F06E3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CA7AA-3CEA-6E2F-1629-B83D98F8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36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AC0010-2883-AA46-9A01-B5322649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9007C4-D1E6-FEB0-62DE-4234BD0C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8CF21-7764-648C-6463-26D83BE5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78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F160-3E20-43BE-640B-3B175D5C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41CD6-6BED-C190-72F4-B750D6F41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682B7-8CB0-CF9E-AB48-3BA15B0E1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834B3-B33A-6229-A61B-B7C4BB17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A73B7-F6AE-9B18-24AD-F600E76E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957AE-C9BF-A1FC-6DCD-D36A5D2F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792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6934-866F-8327-1E04-F0F989EE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B9AFB-F378-19D3-2533-9BAB1AEED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75A44-B782-A5C8-C871-74280C761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A10D9-5B10-BDB4-0D26-BA284F8D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EF7FF-886B-01A4-F077-A9536773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6985A-CA34-0060-8A2A-E1157C4D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82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577A-1EEF-D585-064C-226E948B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32623-78DC-5535-801C-37F48B350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D7843-ED04-5707-1A1F-501E13A8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E9EA-2D57-73ED-9F40-5F83BEF8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13188-E1AB-2FDF-9470-AE0E566E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656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79733-30BB-123E-F1D7-5FA49DB17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E6B2F-3C52-6613-DA5D-A96DA5366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255BC-6D71-1B5E-920A-BBC948D0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4FA0-C321-85BB-D8CE-A9E787F7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r>
              <a:rPr lang="en-IN"/>
              <a:t>page no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39D25-373F-2C10-F35A-6886B2914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75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59C6-6BFC-0E80-16C3-6926AC2D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11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A3728-42B9-4457-1C03-CA699689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0FDF3-594D-922B-56F9-CBF04D3C5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5E708-7DE0-2BA8-4BF4-24D9F1624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12005-7D16-44BE-7C9B-81BB7458B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7E99-3CD8-4539-8228-3AA6D6D83E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528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21751" y="19068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Maintenance on Turbofan Engines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121751" y="4939712"/>
            <a:ext cx="2126782" cy="2195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Members: Kishan Cheeramath, Dalmy John, Tomson Roy, Adithye Mathew</a:t>
            </a:r>
            <a:endParaRPr lang="en-US" sz="1750" dirty="0"/>
          </a:p>
        </p:txBody>
      </p:sp>
      <p:pic>
        <p:nvPicPr>
          <p:cNvPr id="2" name="Picture 6" descr="Deggendorf Institute of Technology in ...">
            <a:extLst>
              <a:ext uri="{FF2B5EF4-FFF2-40B4-BE49-F238E27FC236}">
                <a16:creationId xmlns:a16="http://schemas.microsoft.com/office/drawing/2014/main" id="{E73CEBD9-06FC-D93A-DBB6-5B17BBE7F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3" b="23415"/>
          <a:stretch/>
        </p:blipFill>
        <p:spPr bwMode="auto">
          <a:xfrm>
            <a:off x="10624066" y="484842"/>
            <a:ext cx="3416075" cy="106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03382F6-F0D4-DC60-1FCA-3B7D77FB9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364" y="1551042"/>
            <a:ext cx="3750140" cy="6536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9284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567" y="758309"/>
            <a:ext cx="6178391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 &amp; Deliverables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567" y="1669494"/>
            <a:ext cx="985123" cy="14504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4620" y="1866424"/>
            <a:ext cx="3189327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Generate Input Sequences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4620" y="2292429"/>
            <a:ext cx="6429613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time-windowed sequences from sensor data to prepare training inputs for the LSTM architecture.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567" y="3119914"/>
            <a:ext cx="985123" cy="14504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4620" y="3316843"/>
            <a:ext cx="2914055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LSTM Training &amp; Testing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4620" y="3742849"/>
            <a:ext cx="6429613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the LSTM model on historical data and validate performance using test dataset with known failure points.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567" y="4570333"/>
            <a:ext cx="985123" cy="14504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4620" y="4767263"/>
            <a:ext cx="246280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Comparison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4620" y="5193268"/>
            <a:ext cx="6429613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Benchmark LSTM performance against alternative neural network architectures to validate approach effectiveness.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567" y="6020753"/>
            <a:ext cx="985123" cy="14504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4620" y="6217682"/>
            <a:ext cx="2462808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Repository Update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4620" y="6643688"/>
            <a:ext cx="6429613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comprehensive reports, processed datasets, and finalized code to the team GitHub repository for stakeholder review.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61360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4205407"/>
            <a:ext cx="4211479" cy="3314581"/>
          </a:xfrm>
          <a:prstGeom prst="roundRect">
            <a:avLst>
              <a:gd name="adj" fmla="val 258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05483" y="4417100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837" y="4585454"/>
            <a:ext cx="275511" cy="2755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483" y="5233511"/>
            <a:ext cx="326862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LSTM Model Development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05483" y="5674757"/>
            <a:ext cx="378809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Long Short-Term Memory neural network specifically designed for aircraft turbo engine predictive maintenance applications.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209342" y="4205407"/>
            <a:ext cx="4211598" cy="3314581"/>
          </a:xfrm>
          <a:prstGeom prst="roundRect">
            <a:avLst>
              <a:gd name="adj" fmla="val 258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21035" y="4417100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9389" y="4585454"/>
            <a:ext cx="275511" cy="2755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21035" y="5233511"/>
            <a:ext cx="327255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Historical Sensor Analysis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421035" y="5674757"/>
            <a:ext cx="37882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comprehensive historical engine sensor data to build an advanced condition monitoring system that tracks engine health in real-time.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9625013" y="4205407"/>
            <a:ext cx="4211598" cy="3314581"/>
          </a:xfrm>
          <a:prstGeom prst="roundRect">
            <a:avLst>
              <a:gd name="adj" fmla="val 258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36706" y="4417100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5060" y="4585454"/>
            <a:ext cx="275511" cy="27551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36706" y="523351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RUL Prediction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836706" y="5674757"/>
            <a:ext cx="3788212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Accurately predicts the remaining useful life (RUL) of engines, enabling early maintenance scheduling to prevent unexpected failures and optimize operations.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09704" y="744379"/>
            <a:ext cx="532209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Specifications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3809704" y="1636038"/>
            <a:ext cx="3681770" cy="2948702"/>
          </a:xfrm>
          <a:prstGeom prst="roundRect">
            <a:avLst>
              <a:gd name="adj" fmla="val 274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025326" y="1851660"/>
            <a:ext cx="24287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Engine Identification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025326" y="2268498"/>
            <a:ext cx="3250525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 ID (Column 1):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Unique identifier for each engine unit (1–100)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025326" y="3261003"/>
            <a:ext cx="3250525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Cycle (Column 2):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Current operational cycle number tracking engine usage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876996" y="1636038"/>
            <a:ext cx="3681889" cy="2948702"/>
          </a:xfrm>
          <a:prstGeom prst="roundRect">
            <a:avLst>
              <a:gd name="adj" fmla="val 274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899858" y="185166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Settings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899858" y="2268498"/>
            <a:ext cx="325064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 key parameters (Columns 3–5):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899858" y="3000851"/>
            <a:ext cx="325064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Altitude conditions during operation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899858" y="3684984"/>
            <a:ext cx="325064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 number (flight speed)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899858" y="4060746"/>
            <a:ext cx="325064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Throttle resolver angle (TRA)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3233963" y="4945913"/>
            <a:ext cx="7556421" cy="2707719"/>
          </a:xfrm>
          <a:prstGeom prst="roundRect">
            <a:avLst>
              <a:gd name="adj" fmla="val 299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912633" y="4993124"/>
            <a:ext cx="265414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 Measurements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025326" y="5409962"/>
            <a:ext cx="71251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 comprehensive sensors (Columns 6–26):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025326" y="5833943"/>
            <a:ext cx="71251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Temperature sensors: T2, T24, T30, T50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025326" y="6209705"/>
            <a:ext cx="71251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Pressure sensors: P2, P15, P30, Ps30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4025326" y="6585466"/>
            <a:ext cx="71251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Fan speed (Nf) and Core speed (Nc)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4025326" y="6961227"/>
            <a:ext cx="71251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 performance indicators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F9FF9-EE11-C43F-39BA-B01FFC8E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936" b="20422"/>
          <a:stretch>
            <a:fillRect/>
          </a:stretch>
        </p:blipFill>
        <p:spPr>
          <a:xfrm>
            <a:off x="4539803" y="1468192"/>
            <a:ext cx="9362265" cy="4662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C5D4D-4842-85FB-8A88-7194C084FE49}"/>
              </a:ext>
            </a:extLst>
          </p:cNvPr>
          <p:cNvSpPr txBox="1"/>
          <p:nvPr/>
        </p:nvSpPr>
        <p:spPr>
          <a:xfrm>
            <a:off x="850006" y="698480"/>
            <a:ext cx="537692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Inter" panose="020B0604020202020204" charset="0"/>
                <a:ea typeface="Inter" panose="020B0604020202020204" charset="0"/>
              </a:rPr>
              <a:t>Sensors</a:t>
            </a:r>
          </a:p>
          <a:p>
            <a:endParaRPr lang="en-IN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1. T2 – Fan inlet temperature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2. T24 – LPC outlet temperature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3. T30 – HPC outlet temperature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4. T50 – LPT outlet temperature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5. P2 – Fan inlet pressure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6. P15 – Bypass-duct pressure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7. P30 – HPC outlet pressure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8.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Nf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Fan speed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9. Nc – Core speed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10. EPR – Engine pressure ratio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11. Ps30 – Static pressure at HPC outlet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12. Phi – Fuel-to-air ratio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13.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NRf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Corrected fan speed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14.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NRc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Corrected core speed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15.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BypBld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Bypass bleed ratio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16.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BldPrc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Bleed pressure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17.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BldTemp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Bleed temperature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18.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HPCout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HPC discharge pressure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19.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FanInletTemp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Duplicate of T2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20.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FuelFlow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Fuel flow rate</a:t>
            </a:r>
          </a:p>
          <a:p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21. </a:t>
            </a:r>
            <a:r>
              <a:rPr lang="en-IN" sz="1500" dirty="0" err="1">
                <a:latin typeface="Inter" panose="020B0604020202020204" charset="0"/>
                <a:ea typeface="Inter" panose="020B0604020202020204" charset="0"/>
              </a:rPr>
              <a:t>OilTemp</a:t>
            </a: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 – Lubrication oil temperature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685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BE5D-3096-1EF1-E08C-BFF7993A4C80}"/>
              </a:ext>
            </a:extLst>
          </p:cNvPr>
          <p:cNvSpPr txBox="1"/>
          <p:nvPr/>
        </p:nvSpPr>
        <p:spPr>
          <a:xfrm>
            <a:off x="2363273" y="1075386"/>
            <a:ext cx="925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Why Vibration Sensors Are Not Included in C-MAPSS</a:t>
            </a:r>
            <a:endParaRPr lang="en-IN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F986F-02CD-AD53-7997-18616E1CD84C}"/>
              </a:ext>
            </a:extLst>
          </p:cNvPr>
          <p:cNvSpPr txBox="1"/>
          <p:nvPr/>
        </p:nvSpPr>
        <p:spPr>
          <a:xfrm>
            <a:off x="2266682" y="2215166"/>
            <a:ext cx="935650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• C-MAPSS is a simulation dataset, not real engine data — it models gas-path performance, not mechanical vibration.</a:t>
            </a:r>
          </a:p>
          <a:p>
            <a:pPr>
              <a:lnSpc>
                <a:spcPct val="150000"/>
              </a:lnSpc>
            </a:pP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• Focuses on gradual thermodynamic degradation (e.g., compressor/turbine wear), not mechanical faults (bearings, imbalance).</a:t>
            </a:r>
          </a:p>
          <a:p>
            <a:pPr>
              <a:lnSpc>
                <a:spcPct val="150000"/>
              </a:lnSpc>
            </a:pP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• Vibration data requires high-frequency (kHz) sampling, while C-MAPSS records per flight cycle (low frequency).</a:t>
            </a:r>
          </a:p>
          <a:p>
            <a:pPr>
              <a:lnSpc>
                <a:spcPct val="150000"/>
              </a:lnSpc>
            </a:pP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• The goal is RUL prediction from flight-level data available via aircraft FADEC sensors — which typically exclude vibration.</a:t>
            </a:r>
          </a:p>
          <a:p>
            <a:pPr>
              <a:lnSpc>
                <a:spcPct val="150000"/>
              </a:lnSpc>
            </a:pPr>
            <a:r>
              <a:rPr lang="en-IN" sz="1500" dirty="0">
                <a:latin typeface="Inter" panose="020B0604020202020204" charset="0"/>
                <a:ea typeface="Inter" panose="020B0604020202020204" charset="0"/>
              </a:rPr>
              <a:t>• For vibration-based fault detection, NASA provides separate datasets (e.g., IMS Bearing, PHM 2012 Challenge).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202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19482"/>
            <a:ext cx="6560939" cy="527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2: Development Progress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87956" y="1400413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87956" y="1664375"/>
            <a:ext cx="75680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787956" y="1794510"/>
            <a:ext cx="247483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 &amp; Labeling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87956" y="2159556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loaded the turbofan engine dataset and integrated appropriate column labels for all sensor readings and operational parameters.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87956" y="2995017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87956" y="3258979"/>
            <a:ext cx="75680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787956" y="3389114"/>
            <a:ext cx="211085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87956" y="3754160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Completed comprehensive data preprocessing including generation of classification target variables and normalization of all sensor measurements to ensure model accuracy.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87956" y="4589621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87956" y="4853583"/>
            <a:ext cx="75680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787956" y="4983718"/>
            <a:ext cx="2663309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87956" y="5348764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Conducted thorough EDA to understand sensor behavior patterns, data distributions, and correlations across different engine operational cycles.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87956" y="6184225"/>
            <a:ext cx="168831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87956" y="6448187"/>
            <a:ext cx="756808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787956" y="6578322"/>
            <a:ext cx="316396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 &amp; Documentation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87956" y="6943368"/>
            <a:ext cx="7568089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detailed sensor value plots for multiple engine IDs and maintained comprehensive GitHub repository with all datasets and technical documentation.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694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3221"/>
            <a:ext cx="65546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Industrial Problem Addressed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93382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Challenges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4455438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Over-Maintenance Issues: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4908947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Unnecessary part replacements driving up operational costs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5262682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Wasted resources on premature component changes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5616416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aircraft availability due to scheduled downtime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6069925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Under-Maintenance Risks: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93790" y="6523434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Unexpected engine breakdowns creating safety hazards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93790" y="6877169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Unplanned events costing 3-5x more than scheduled maintenance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93790" y="7230904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Rush repairs requiring premium labor and expedited parts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4157" y="3933825"/>
            <a:ext cx="31007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LSTM Solution Benefits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544157" y="4455438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Pattern Recognition: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44157" y="4908947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complex sequential time-series sensor data effectively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544157" y="5262682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Learns degradation patterns beyond simple threshold rules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544157" y="5616416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remaining useful life with superior accuracy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544157" y="6069925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Maintenance: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7544157" y="6523434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of potential issues before critical failure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544157" y="6877169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resource allocation and maintenance scheduling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7544157" y="7230904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safety through predictive intervention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98490"/>
            <a:ext cx="7156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478684"/>
            <a:ext cx="72656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 2 Behavior Across Engine Lifecycles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0259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4056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0E8792-9007-E0AA-EFB0-39FE9DB9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20" y="2415320"/>
            <a:ext cx="11013200" cy="2505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07B38-9460-491B-60EE-8B2210C6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20" y="5152951"/>
            <a:ext cx="10899175" cy="25054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98590" y="920829"/>
            <a:ext cx="974587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 6 Degradation Patterns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42CCB-7B5E-F4DF-54E1-5244B66F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62" y="2164720"/>
            <a:ext cx="10876113" cy="2505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65967-F14F-1672-D2EE-F7BECD2AB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330" y="5175052"/>
            <a:ext cx="10658545" cy="2765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755</Words>
  <Application>Microsoft Office PowerPoint</Application>
  <PresentationFormat>Custom</PresentationFormat>
  <Paragraphs>105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Arial</vt:lpstr>
      <vt:lpstr>Inter</vt:lpstr>
      <vt:lpstr>Inter Light</vt:lpstr>
      <vt:lpstr>Inter Bold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Tomson Roy</dc:creator>
  <cp:lastModifiedBy>Tomson Roy</cp:lastModifiedBy>
  <cp:revision>4</cp:revision>
  <dcterms:created xsi:type="dcterms:W3CDTF">2025-11-05T19:04:19Z</dcterms:created>
  <dcterms:modified xsi:type="dcterms:W3CDTF">2025-11-09T16:00:55Z</dcterms:modified>
</cp:coreProperties>
</file>